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showGuides="1">
      <p:cViewPr varScale="1">
        <p:scale>
          <a:sx n="101" d="100"/>
          <a:sy n="101" d="100"/>
        </p:scale>
        <p:origin x="922" y="72"/>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10</a:t>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12</a:t>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13</a:t>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14</a:t>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16</a:t>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7</a:t>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8</a:t>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9</a:t>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Relationship Id="rId7" Type="http://schemas.openxmlformats.org/officeDocument/2006/relationships/hyperlink" Target="https://ieeexplore.ieee.org/document/8673352"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papers.ssrn.com/sol3/papers.cfm?abstract_id=3833759" TargetMode="External"/><Relationship Id="rId5" Type="http://schemas.openxmlformats.org/officeDocument/2006/relationships/hyperlink" Target="http://cs231n.stanford.edu/reports/2016/pdfs/005_Report.pdf" TargetMode="External"/><Relationship Id="rId4" Type="http://schemas.openxmlformats.org/officeDocument/2006/relationships/hyperlink" Target="https://ieeexplore.ieee.org/document/9825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p:cNvPicPr>
              <a:picLocks noChangeAspect="1"/>
            </p:cNvPicPr>
            <p:nvPr/>
          </p:nvPicPr>
          <p:blipFill rotWithShape="1">
            <a:blip r:embed="rId3"/>
            <a:srcRect b="15546"/>
            <a:stretch>
              <a:fillRect/>
            </a:stretch>
          </p:blipFill>
          <p:spPr>
            <a:xfrm>
              <a:off x="-10160" y="-66567"/>
              <a:ext cx="9208395" cy="5179723"/>
            </a:xfrm>
            <a:prstGeom prst="rect">
              <a:avLst/>
            </a:prstGeom>
          </p:spPr>
        </p:pic>
        <p:sp>
          <p:nvSpPr>
            <p:cNvPr id="6" name="Rectangle 5"/>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4"/>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5"/>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6"/>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7"/>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Materials Analysis</a:t>
            </a: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 Divya </a:t>
            </a: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t>
            </a:r>
            <a:r>
              <a:rPr lang="en-IN"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au312821203009</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pPr>
            <a:r>
              <a:rPr lang="en-US" sz="1100" dirty="0">
                <a:solidFill>
                  <a:schemeClr val="bg1"/>
                </a:solidFill>
              </a:rPr>
              <a:t>College Name: Agni College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3485"/>
          </a:xfrm>
          <a:prstGeom prst="rect">
            <a:avLst/>
          </a:prstGeom>
          <a:noFill/>
        </p:spPr>
        <p:txBody>
          <a:bodyPr wrap="square">
            <a:spAutoFit/>
          </a:bodyPr>
          <a:lstStyle/>
          <a:p>
            <a:pPr marL="285750" indent="-285750">
              <a:buFont typeface="Arial" panose="020B0604020202020204" pitchFamily="34" charset="0"/>
              <a:buChar char="•"/>
            </a:pPr>
            <a:r>
              <a:rPr lang="en-US" altLang="en-IN" dirty="0"/>
              <a:t>Utilized historical price data of agricultural raw materials to develop predictive models for forecasting future prices.</a:t>
            </a:r>
          </a:p>
          <a:p>
            <a:pPr marL="285750" indent="-28575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Choose suitable algorithms such as time series forecasting models (e.g., ARIMA, SARIMA, Prophet) or regression models (e.g., Linear Regression, Random Forest Regression, Gradient Boosting Regression).</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Leverage insights from exploratory data analysis (EDA) to inform feature selection and model training processes, ensuring alignment with observed patterns and trends.</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Evaluated the model performance using established metrics like Mean Absolute Error (MAE), Mean Squared Error (MSE), or Root Mean Squared Error (RMSE), alongside cross-validation techniques to validate predictive accuracy.</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Visualized model predictions alongside actual price data, facilitating interpretation and communication of forecasted trends to stakeholders, enabling informed decision-making in agricultural markets.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538220"/>
          </a:xfrm>
          <a:prstGeom prst="rect">
            <a:avLst/>
          </a:prstGeom>
          <a:noFill/>
        </p:spPr>
        <p:txBody>
          <a:bodyPr wrap="square" rtlCol="0">
            <a:spAutoFit/>
          </a:bodyPr>
          <a:lstStyle/>
          <a:p>
            <a:pPr marL="285750" indent="-285750">
              <a:buFont typeface="Arial" panose="020B0604020202020204" pitchFamily="34" charset="0"/>
              <a:buChar char="•"/>
            </a:pPr>
            <a:r>
              <a:rPr lang="en-US"/>
              <a:t>Identified top 10 materials with the highest and lowest prices, providing insights into market valuation and potential investment opportunities or risks.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Calculated percentage changes in prices for each material, highlighting materials with significant price fluctuations over time, guiding strategic decision-making for stakeholders.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Analyzed price changes over the years, revealing trends and variations in prices across different materials, aiding in understanding market dynamics and planning future strategies.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Investigated correlations between numerical variables, revealing potential relationships and dependencies between agricultural materials, facilitating risk management and portfolio diversification strategies.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Leveraged insights from exploratory data analysis to develop predictive models for forecasting future prices, enabling stakeholders to anticipate market trends and make informed decisions in the agricultural sector.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p>
        </p:txBody>
      </p:sp>
      <p:sp>
        <p:nvSpPr>
          <p:cNvPr id="3" name="Google Shape;62;g5fab984687_2_0"/>
          <p:cNvSpPr txBox="1"/>
          <p:nvPr/>
        </p:nvSpPr>
        <p:spPr>
          <a:xfrm>
            <a:off x="424815" y="1293495"/>
            <a:ext cx="8295005" cy="27463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Enhance predictive models for more accurate forecasting of agricultural raw material prices using advanced machine learning techniques.</a:t>
            </a:r>
          </a:p>
          <a:p>
            <a:pPr marL="285750" indent="-285750">
              <a:spcAft>
                <a:spcPts val="800"/>
              </a:spcAft>
              <a:buClr>
                <a:srgbClr val="213163"/>
              </a:buClr>
              <a:buFont typeface="Arial" panose="020B0604020202020204" pitchFamily="34" charset="0"/>
              <a:buChar char="•"/>
            </a:pPr>
            <a:r>
              <a:rPr lang="en-US" dirty="0"/>
              <a:t>Incorporate additional external factors like weather patterns and geopolitical events to improve model robustness and capture broader market influences.</a:t>
            </a:r>
          </a:p>
          <a:p>
            <a:pPr marL="285750" indent="-285750">
              <a:spcAft>
                <a:spcPts val="800"/>
              </a:spcAft>
              <a:buClr>
                <a:srgbClr val="213163"/>
              </a:buClr>
              <a:buFont typeface="Arial" panose="020B0604020202020204" pitchFamily="34" charset="0"/>
              <a:buChar char="•"/>
            </a:pPr>
            <a:r>
              <a:rPr lang="en-US" dirty="0"/>
              <a:t>Integrate real-time data feeds to update the dataset continuously, enabling dynamic model recalibration and timely decision-making.</a:t>
            </a:r>
          </a:p>
          <a:p>
            <a:pPr marL="285750" indent="-285750">
              <a:spcAft>
                <a:spcPts val="800"/>
              </a:spcAft>
              <a:buClr>
                <a:srgbClr val="213163"/>
              </a:buClr>
              <a:buFont typeface="Arial" panose="020B0604020202020204" pitchFamily="34" charset="0"/>
              <a:buChar char="•"/>
            </a:pPr>
            <a:r>
              <a:rPr lang="en-US" dirty="0"/>
              <a:t>Extend analysis to specific agricultural sectors for tailored insights, addressing unique challenges and opportunities within each sector.</a:t>
            </a:r>
          </a:p>
          <a:p>
            <a:pPr marL="285750" indent="-285750">
              <a:spcAft>
                <a:spcPts val="800"/>
              </a:spcAft>
              <a:buClr>
                <a:srgbClr val="213163"/>
              </a:buClr>
              <a:buFont typeface="Arial" panose="020B0604020202020204" pitchFamily="34" charset="0"/>
              <a:buChar char="•"/>
            </a:pPr>
            <a:r>
              <a:rPr lang="en-US" dirty="0"/>
              <a:t>Develop decision support systems for stakeholders, providing actionable insights and recommendations for strategic planning and risk management in the agricultural industry.</a:t>
            </a:r>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21484" y="410655"/>
            <a:ext cx="9126268" cy="43221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4" name="Untitled0.ipynb - Colab and 2 more pages - Personal - Microsoft​ Edge 2024-04-12 13-03-55">
            <a:hlinkClick r:id="" action="ppaction://media"/>
            <a:extLst>
              <a:ext uri="{FF2B5EF4-FFF2-40B4-BE49-F238E27FC236}">
                <a16:creationId xmlns:a16="http://schemas.microsoft.com/office/drawing/2014/main" id="{11879547-E453-44F6-7380-69695A3013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483" y="967299"/>
            <a:ext cx="8675464" cy="32646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23355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spcAft>
                <a:spcPts val="800"/>
              </a:spcAft>
              <a:buClr>
                <a:srgbClr val="213163"/>
              </a:buClr>
              <a:buFont typeface="Arial" panose="020B0604020202020204" pitchFamily="34" charset="0"/>
              <a:buNone/>
            </a:pPr>
            <a:r>
              <a:rPr lang="en-US" dirty="0"/>
              <a:t>In summary, this project has successfully analyzed agricultural raw material prices, uncovering trends, fluctuations, and correlations. The identification of high and low-range materials, coupled with percentage change analysis, provides valuable insights for stakeholders. Additionally, the exploration of price dynamics over the years offers a comprehensive understanding of market trends. The development of predictive models opens doors for forecasting future prices, aiding in strategic decision-making. Moving forward, integrating real-time data and refining models can further enhance predictive accuracy. Overall, this project serves as a valuable tool for stakeholders navigating the agricultural market, offering actionable insights to optimize investment strategies and mitigate risks.</a:t>
            </a:r>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https://seaborn.pydata.org/tutorial.html</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https://seaborn.pydata.org/examples/index.html </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https://machinelearningmastery.com/time-series-forecasting/</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p>
          <a:p>
            <a:pPr marL="173990" indent="-173990">
              <a:spcAft>
                <a:spcPts val="800"/>
              </a:spcAft>
              <a:buClr>
                <a:srgbClr val="213163"/>
              </a:buClr>
              <a:buFont typeface="Arial" panose="020B0604020202020204" pitchFamily="34" charset="0"/>
              <a:buChar char="•"/>
            </a:pPr>
            <a:r>
              <a:rPr lang="en-US" dirty="0"/>
              <a:t>Problem Statement</a:t>
            </a:r>
          </a:p>
          <a:p>
            <a:pPr marL="173990" indent="-173990">
              <a:spcAft>
                <a:spcPts val="800"/>
              </a:spcAft>
              <a:buClr>
                <a:srgbClr val="213163"/>
              </a:buClr>
              <a:buFont typeface="Arial" panose="020B0604020202020204" pitchFamily="34" charset="0"/>
              <a:buChar char="•"/>
            </a:pPr>
            <a:r>
              <a:rPr lang="en-US" dirty="0"/>
              <a:t>Aims, Objective &amp; Proposed System/Solution </a:t>
            </a:r>
          </a:p>
          <a:p>
            <a:pPr marL="173990" indent="-173990">
              <a:spcAft>
                <a:spcPts val="800"/>
              </a:spcAft>
              <a:buClr>
                <a:srgbClr val="213163"/>
              </a:buClr>
              <a:buFont typeface="Arial" panose="020B0604020202020204" pitchFamily="34" charset="0"/>
              <a:buChar char="•"/>
            </a:pPr>
            <a:r>
              <a:rPr lang="en-US" dirty="0"/>
              <a:t>System Deployment Approach</a:t>
            </a:r>
          </a:p>
          <a:p>
            <a:pPr marL="173990" indent="-173990">
              <a:spcAft>
                <a:spcPts val="800"/>
              </a:spcAft>
              <a:buClr>
                <a:srgbClr val="213163"/>
              </a:buClr>
              <a:buFont typeface="Arial" panose="020B0604020202020204" pitchFamily="34" charset="0"/>
              <a:buChar char="•"/>
            </a:pPr>
            <a:r>
              <a:rPr lang="en-US" dirty="0"/>
              <a:t>Model Development &amp; Algorithm</a:t>
            </a:r>
          </a:p>
          <a:p>
            <a:pPr marL="173990" indent="-173990">
              <a:spcAft>
                <a:spcPts val="800"/>
              </a:spcAft>
              <a:buClr>
                <a:srgbClr val="213163"/>
              </a:buClr>
              <a:buFont typeface="Arial" panose="020B0604020202020204" pitchFamily="34" charset="0"/>
              <a:buChar char="•"/>
            </a:pPr>
            <a:r>
              <a:rPr lang="en-US" dirty="0"/>
              <a:t>Future Scope</a:t>
            </a:r>
          </a:p>
          <a:p>
            <a:pPr marL="173990" indent="-173990">
              <a:spcAft>
                <a:spcPts val="800"/>
              </a:spcAft>
              <a:buClr>
                <a:srgbClr val="213163"/>
              </a:buClr>
              <a:buFont typeface="Arial" panose="020B0604020202020204" pitchFamily="34" charset="0"/>
              <a:buChar char="•"/>
            </a:pPr>
            <a:r>
              <a:rPr lang="en-US" dirty="0"/>
              <a:t>Video of the Project</a:t>
            </a:r>
          </a:p>
          <a:p>
            <a:pPr marL="173990" indent="-173990">
              <a:spcAft>
                <a:spcPts val="800"/>
              </a:spcAft>
              <a:buClr>
                <a:srgbClr val="213163"/>
              </a:buClr>
              <a:buFont typeface="Arial" panose="020B0604020202020204" pitchFamily="34" charset="0"/>
              <a:buChar char="•"/>
            </a:pPr>
            <a:r>
              <a:rPr lang="en-US" dirty="0"/>
              <a:t>Conclusion</a:t>
            </a:r>
          </a:p>
          <a:p>
            <a:pPr marL="173990" indent="-173990">
              <a:spcAft>
                <a:spcPts val="800"/>
              </a:spcAft>
              <a:buClr>
                <a:srgbClr val="213163"/>
              </a:buClr>
              <a:buFont typeface="Arial" panose="020B0604020202020204" pitchFamily="34" charset="0"/>
              <a:buChar char="•"/>
            </a:pPr>
            <a:r>
              <a:rPr lang="en-US" dirty="0"/>
              <a:t>Reference</a:t>
            </a:r>
          </a:p>
        </p:txBody>
      </p:sp>
      <p:pic>
        <p:nvPicPr>
          <p:cNvPr id="4" name="Picture 3"/>
          <p:cNvPicPr>
            <a:picLocks noChangeAspect="1"/>
          </p:cNvPicPr>
          <p:nvPr/>
        </p:nvPicPr>
        <p:blipFill>
          <a:blip r:embed="rId3"/>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2462213"/>
          </a:xfrm>
          <a:prstGeom prst="rect">
            <a:avLst/>
          </a:prstGeom>
          <a:noFill/>
        </p:spPr>
        <p:txBody>
          <a:bodyPr wrap="square">
            <a:spAutoFit/>
          </a:bodyPr>
          <a:lstStyle/>
          <a:p>
            <a:r>
              <a:rPr lang="en-IN" dirty="0"/>
              <a:t>This study delves into the exploration of agricultural raw material prices through comprehensive data analysis. The dataset, comprising historical records of raw material prices, is subjected to thorough scrutiny to unveil significant insights. By identifying high and low-range materials based on average prices, we gain valuable understanding of the economic landscape. Moreover, </a:t>
            </a:r>
            <a:r>
              <a:rPr lang="en-IN" dirty="0" err="1"/>
              <a:t>analyzing</a:t>
            </a:r>
            <a:r>
              <a:rPr lang="en-IN" dirty="0"/>
              <a:t> the percentage changes in prices facilitates the identification of materials exhibiting notable fluctuations over time, shedding light on market dynamics. The investigation into the range of price changes further enriches our comprehension of price volatility within the agricultural sector. Additionally, mapping correlations among raw materials offers a nuanced understanding of their interplay and potential implications for pricing strategies. Overall, this exploratory analysis sets the stage for informed decision-making in agricultural economics, providing stakeholders with actionable insights to navigate market uncertainties and optimize resource allocation.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2677656"/>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In the realm of agricultural economics, understanding the dynamics of raw material prices is paramount for effective decision-making and resource allocation. However, the vast array of agricultural raw materials and their fluctuating prices pose a significant challenge for stakeholders.</a:t>
            </a:r>
          </a:p>
          <a:p>
            <a:r>
              <a:rPr lang="en-US" dirty="0"/>
              <a:t> </a:t>
            </a:r>
          </a:p>
          <a:p>
            <a:pPr marL="285750" indent="-285750">
              <a:buFont typeface="Arial" panose="020B0604020202020204" pitchFamily="34" charset="0"/>
              <a:buChar char="•"/>
            </a:pPr>
            <a:r>
              <a:rPr lang="en-US" dirty="0"/>
              <a:t>There exists a need for a comprehensive analysis framework that can systematically explore raw material prices, identify high and low-range materials, analyze percentage changes over time, and uncover correlations between different materials.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study aims to address this challenge by conducting an exploratory data analysis (EDA) on agricultural raw material prices dataset, ultimately providing stakeholders with actionable insights to navigate market uncertainties and optimize resource allocation strategies.</a:t>
            </a:r>
            <a:br>
              <a:rPr lang="en-US" dirty="0"/>
            </a:b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24536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330263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1. Identify Price Trends: Analyze historical data to identify trends in agricultural raw material prices over time, including seasonal variations and long-term price movements.</a:t>
            </a: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2. Quantify Price Volatility: Calculate the percentage changes in prices for individual raw materials to assess the level of volatility in the market and understand the extent of price fluctuations.</a:t>
            </a: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3. Identify High and Low-range Materials: Determine the raw materials exhibiting the highest and lowest price ranges, providing valuable insights into market dynamics and potential opportunities or risks for stakeholders.</a:t>
            </a: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4. Explore Correlations: Investigate the relationships between different types of raw materials through statistical methods such as correlation analysis, aiming to uncover patterns or dependencies that could inform strategic decision-making.</a:t>
            </a: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5. Provide Insights for Decision-Making: Offer actionable insights based on the analysis findings to assist stakeholders in making informed decisions regarding pricing strategies, inventory management, and risk mitigation in the agricultural sector.</a:t>
            </a: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lstStyle/>
          <a:p>
            <a:pPr algn="ctr"/>
            <a:r>
              <a:rPr lang="en-US"/>
              <a:t>Data Collection</a:t>
            </a:r>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lstStyle/>
          <a:p>
            <a:pPr algn="ctr"/>
            <a:r>
              <a:rPr lang="en-US"/>
              <a:t>Data Preprocessing</a:t>
            </a:r>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lstStyle/>
          <a:p>
            <a:pPr algn="ctr"/>
            <a:r>
              <a:rPr lang="en-US"/>
              <a:t>Exploratory Data Analysis (EDA)</a:t>
            </a:r>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lstStyle/>
          <a:p>
            <a:pPr algn="ctr"/>
            <a:r>
              <a:rPr lang="en-US"/>
              <a:t>Data Collection</a:t>
            </a:r>
          </a:p>
        </p:txBody>
      </p:sp>
      <p:sp>
        <p:nvSpPr>
          <p:cNvPr id="24" name="Text Box 23"/>
          <p:cNvSpPr txBox="1"/>
          <p:nvPr/>
        </p:nvSpPr>
        <p:spPr>
          <a:xfrm>
            <a:off x="3639820" y="3219450"/>
            <a:ext cx="1619885" cy="306705"/>
          </a:xfrm>
          <a:prstGeom prst="rect">
            <a:avLst/>
          </a:prstGeom>
          <a:noFill/>
        </p:spPr>
        <p:txBody>
          <a:bodyPr wrap="square" rtlCol="0">
            <a:spAutoFit/>
          </a:bodyPr>
          <a:lstStyle/>
          <a:p>
            <a:pPr algn="ctr"/>
            <a:r>
              <a:rPr lang="en-US"/>
              <a:t>Data Collection</a:t>
            </a:r>
          </a:p>
        </p:txBody>
      </p:sp>
      <p:sp>
        <p:nvSpPr>
          <p:cNvPr id="25" name="Text Box 24"/>
          <p:cNvSpPr txBox="1"/>
          <p:nvPr/>
        </p:nvSpPr>
        <p:spPr>
          <a:xfrm>
            <a:off x="6203950" y="3219450"/>
            <a:ext cx="1619885" cy="306705"/>
          </a:xfrm>
          <a:prstGeom prst="rect">
            <a:avLst/>
          </a:prstGeom>
          <a:noFill/>
        </p:spPr>
        <p:txBody>
          <a:bodyPr wrap="square" rtlCol="0">
            <a:spAutoFit/>
          </a:bodyPr>
          <a:lstStyle/>
          <a:p>
            <a:pPr algn="ctr"/>
            <a:r>
              <a:rPr lang="en-US"/>
              <a:t>Data Collection</a:t>
            </a:r>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Google Shape;62;g5fab984687_2_0"/>
          <p:cNvSpPr txBox="1"/>
          <p:nvPr/>
        </p:nvSpPr>
        <p:spPr>
          <a:xfrm>
            <a:off x="132397" y="1061211"/>
            <a:ext cx="4386264" cy="3968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 :</a:t>
            </a:r>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endParaRPr lang="en-US"/>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Spanning three years from 2018 to 2020</a:t>
            </a:r>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Variables include Year, Material, and Price</a:t>
            </a:r>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Materials include Wheat, Corn, Soybeans, Rice, Sugar Cane, Cotton, Barley, and Potatoes</a:t>
            </a:r>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Each material has price data recorded for all three years</a:t>
            </a:r>
          </a:p>
        </p:txBody>
      </p:sp>
      <p:sp>
        <p:nvSpPr>
          <p:cNvPr id="26" name="Text Box 25"/>
          <p:cNvSpPr txBox="1"/>
          <p:nvPr/>
        </p:nvSpPr>
        <p:spPr>
          <a:xfrm>
            <a:off x="2072005" y="1453515"/>
            <a:ext cx="4648835" cy="306705"/>
          </a:xfrm>
          <a:prstGeom prst="rect">
            <a:avLst/>
          </a:prstGeom>
          <a:noFill/>
        </p:spPr>
        <p:txBody>
          <a:bodyPr wrap="square" rtlCol="0">
            <a:spAutoFit/>
          </a:bodyPr>
          <a:lstStyle/>
          <a:p>
            <a:r>
              <a:rPr lang="en-US"/>
              <a:t>The dataset contains agricultural raw material price data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76</TotalTime>
  <Words>1407</Words>
  <Application>Microsoft Office PowerPoint</Application>
  <PresentationFormat>On-screen Show (16:9)</PresentationFormat>
  <Paragraphs>104</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Sanjana OA</cp:lastModifiedBy>
  <cp:revision>167</cp:revision>
  <dcterms:created xsi:type="dcterms:W3CDTF">2024-04-10T04:13:00Z</dcterms:created>
  <dcterms:modified xsi:type="dcterms:W3CDTF">2024-04-12T07:36:37Z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4C5B824D2C9747B8997A5C6D3D9A4600_12</vt:lpwstr>
  </property>
  <property fmtid="{D5CDD505-2E9C-101B-9397-08002B2CF9AE}" pid="4" name="KSOProductBuildVer">
    <vt:lpwstr>1033-12.2.0.13472</vt:lpwstr>
  </property>
</Properties>
</file>